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5" r:id="rId5"/>
    <p:sldId id="267" r:id="rId6"/>
    <p:sldId id="266" r:id="rId7"/>
    <p:sldId id="260" r:id="rId8"/>
    <p:sldId id="261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5"/>
    <p:restoredTop sz="94674"/>
  </p:normalViewPr>
  <p:slideViewPr>
    <p:cSldViewPr snapToGrid="0" snapToObjects="1">
      <p:cViewPr>
        <p:scale>
          <a:sx n="105" d="100"/>
          <a:sy n="105" d="100"/>
        </p:scale>
        <p:origin x="6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EDBEB-D3D8-E54F-A48C-07CE5CFF395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D4922-EBFC-1A46-BAC9-BDE2E298C2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5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多様性増す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6D4922-EBFC-1A46-BAC9-BDE2E298C26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88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小規模だと混じり合いやすい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6D4922-EBFC-1A46-BAC9-BDE2E298C26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61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小規模　混合　多様性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6D4922-EBFC-1A46-BAC9-BDE2E298C26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8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89246-2DD3-3C4F-B15F-E457FF471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BDE74D-CC17-D547-BBED-76BA7029D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C9F2C0-954B-1C4A-B090-BB5D4B6D7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3BC6C6-BF42-2247-A153-3304EFD8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E0FC13-8C78-F84F-941E-AB69B6C3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2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150C3D-CD67-FC4A-AB53-3C6966A55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D376F6-D424-4A4B-BF56-F422F344F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7115C9-8B25-6D4C-968A-0B062B97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3DDEEF-152B-6040-A1BF-B08FA9F6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DD8684-3D14-9744-B78B-972D767A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1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ADCD13-E2A0-B845-9DE7-5A3B4ED16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52FA67-EAEB-364C-8D6C-8180DA470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83DC9-F6A3-AA4A-9D2C-CAD8727B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C90D0E-97FA-6D46-9C78-98F029262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419EA1-48C4-EC40-8D6B-EDA0A5459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30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D0B2BD-98E0-DA48-949C-9A333F28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70D846-3B8B-D54C-A7D5-A0090A07B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8D197B-FD8D-CF41-95D3-09BA70089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042CB2-94BD-6840-8816-5EE9F939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41876B-F17E-4F42-9CB5-7C9BD014F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7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542815-1C1E-A745-A355-7C0F4DAF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1AB36B-A1E1-754E-AF36-22E9E6EA9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29696F-E6D4-9949-BE84-F4F34E87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0AE9B9-7207-7B45-8A39-24F8C577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B95B80-DC13-4A4D-A29F-98838E22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05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2CAF79-6157-E845-BD0C-58018A0E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6119A3-B73A-234E-A7A1-38A6DDA5B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AE1112-B5B2-2F4F-9789-21D160466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09969D-CBAD-9846-B66B-5BC7388D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C6BDF5-A7C9-5543-9159-767A30BA1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128B05-3D66-AB49-8DEF-42145F79D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25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E39F46-8558-0E4C-B087-ADCB8C3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994022-74EA-CF4D-AF16-8FC55CC2E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35CF1B-034C-E442-9E91-B95489B17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A639074-3900-3C46-A6BB-53CBB5C00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8BC2A8-043D-1D40-88C4-BC4DBD844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26FBC39-D26B-C442-9EF2-71BD3686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BE77A0-4057-5645-BF55-624D04BE0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03ED999-0DD5-E847-BF56-573902D6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3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F32B0B-5762-9F43-8900-44CC9331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D02BCC-93D9-444D-A3D4-4DA31B9B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CFBC4B-C926-A94E-A270-67C183C7A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E3F58E-9EB7-4743-85C2-ED73F920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3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10D328-BB18-4848-8FE3-50FA4D964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C6247F-BCA7-4D48-A50C-CFA200937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D1C96F-3BC8-3F42-8CD5-B24F92D6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1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C3D577-D7E6-D940-9BB5-47096427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E6BABF-A93D-B448-B61C-3C5203EA4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0B7FB9-65E4-604E-AF0A-B2AA1DB76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01E547-BCCA-2C46-83BB-482BAA6E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6FD39B-BB84-B442-8C45-02AB94B0D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38D627-181C-C94D-81B6-4BD7FEEAE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188AC9-5EAC-8C48-8B6F-3F284C30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5446EC-CEDC-1C4A-85F2-C0B8F46A4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364753-2EF6-5441-960A-12746B45F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CC5CD9-2100-9E41-92D4-775AE968F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755A74-8A13-3840-BA56-780B9B6E4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602878-7595-B342-8634-AA4FD8E8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38AB2E8-BDC9-7043-BDA6-8CBA6C780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C9366C-7523-6046-9B7E-436912803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2E033F-24B9-0C4F-8E01-D25F9647B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91317-F2B0-A54E-81D4-4BDD8A87709D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79D7C5-78CC-BC45-98E5-554EF1AC6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2B6F08-1B78-144D-B77C-21E04CF50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17EE7-85EA-3949-A53E-0DBD5EC03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36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3DDB4-BB67-D541-9FD9-725BBDE55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kumimoji="1" lang="ja-JP" altLang="en-US" sz="4800">
                <a:latin typeface="MS Gothic" panose="020B0609070205080204" pitchFamily="49" charset="-128"/>
                <a:ea typeface="MS Gothic" panose="020B0609070205080204" pitchFamily="49" charset="-128"/>
              </a:rPr>
              <a:t>第</a:t>
            </a:r>
            <a:r>
              <a:rPr kumimoji="1" lang="en-US" altLang="ja-JP" sz="4800" dirty="0">
                <a:latin typeface="MS Gothic" panose="020B0609070205080204" pitchFamily="49" charset="-128"/>
                <a:ea typeface="MS Gothic" panose="020B0609070205080204" pitchFamily="49" charset="-128"/>
              </a:rPr>
              <a:t>2</a:t>
            </a:r>
            <a:r>
              <a:rPr kumimoji="1" lang="ja-JP" altLang="en-US" sz="4800">
                <a:latin typeface="MS Gothic" panose="020B0609070205080204" pitchFamily="49" charset="-128"/>
                <a:ea typeface="MS Gothic" panose="020B0609070205080204" pitchFamily="49" charset="-128"/>
              </a:rPr>
              <a:t>部</a:t>
            </a:r>
            <a:r>
              <a:rPr lang="ja-JP" altLang="en-US" sz="4800">
                <a:latin typeface="MS Gothic" panose="020B0609070205080204" pitchFamily="49" charset="-128"/>
                <a:ea typeface="MS Gothic" panose="020B0609070205080204" pitchFamily="49" charset="-128"/>
              </a:rPr>
              <a:t>「</a:t>
            </a:r>
            <a:r>
              <a:rPr kumimoji="1" lang="ja-JP" altLang="en-US" sz="4800">
                <a:latin typeface="MS Gothic" panose="020B0609070205080204" pitchFamily="49" charset="-128"/>
                <a:ea typeface="MS Gothic" panose="020B0609070205080204" pitchFamily="49" charset="-128"/>
              </a:rPr>
              <a:t>都市の多様性への条件」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EE5A6B-7C86-4E4D-8338-5F017F6046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b="1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kumimoji="1" lang="en-US" altLang="ja-JP" sz="54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ja-JP" altLang="en-US" sz="5400" b="1">
                <a:latin typeface="MS PGothic" panose="020B0600070205080204" pitchFamily="34" charset="-128"/>
                <a:ea typeface="MS PGothic" panose="020B0600070205080204" pitchFamily="34" charset="-128"/>
              </a:rPr>
              <a:t>章　多様性の発生源</a:t>
            </a:r>
          </a:p>
        </p:txBody>
      </p:sp>
    </p:spTree>
    <p:extLst>
      <p:ext uri="{BB962C8B-B14F-4D97-AF65-F5344CB8AC3E}">
        <p14:creationId xmlns:p14="http://schemas.microsoft.com/office/powerpoint/2010/main" val="161629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F1C76-9EBA-4541-A7D2-B1783F0D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最初の問題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(</a:t>
            </a:r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重要な問題</a:t>
            </a:r>
            <a:r>
              <a:rPr kumimoji="1"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)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003B06-1C4D-A74C-A9BF-C6FBA31CF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ja-JP" altLang="en-US" sz="4800">
                <a:latin typeface="MS PGothic" panose="020B0600070205080204" pitchFamily="34" charset="-128"/>
                <a:ea typeface="MS PGothic" panose="020B0600070205080204" pitchFamily="34" charset="-128"/>
              </a:rPr>
              <a:t>都市の様々な</a:t>
            </a:r>
            <a:endParaRPr lang="en-US" altLang="ja-JP" sz="4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endParaRPr lang="en-US" altLang="ja-JP" sz="4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ja-JP" altLang="en-US" sz="4800">
                <a:latin typeface="MS PGothic" panose="020B0600070205080204" pitchFamily="34" charset="-128"/>
                <a:ea typeface="MS PGothic" panose="020B0600070205080204" pitchFamily="34" charset="-128"/>
              </a:rPr>
              <a:t>領域に</a:t>
            </a:r>
            <a:r>
              <a:rPr kumimoji="1" lang="ja-JP" altLang="en-US" sz="5400" b="1">
                <a:latin typeface="MS PGothic" panose="020B0600070205080204" pitchFamily="34" charset="-128"/>
                <a:ea typeface="MS PGothic" panose="020B0600070205080204" pitchFamily="34" charset="-128"/>
              </a:rPr>
              <a:t>混合</a:t>
            </a:r>
            <a:r>
              <a:rPr kumimoji="1" lang="ja-JP" altLang="en-US" sz="4800">
                <a:latin typeface="MS PGothic" panose="020B0600070205080204" pitchFamily="34" charset="-128"/>
                <a:ea typeface="MS PGothic" panose="020B0600070205080204" pitchFamily="34" charset="-128"/>
              </a:rPr>
              <a:t>を生み出せるかどうか</a:t>
            </a:r>
          </a:p>
        </p:txBody>
      </p:sp>
    </p:spTree>
    <p:extLst>
      <p:ext uri="{BB962C8B-B14F-4D97-AF65-F5344CB8AC3E}">
        <p14:creationId xmlns:p14="http://schemas.microsoft.com/office/powerpoint/2010/main" val="2919474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F1C76-9EBA-4541-A7D2-B1783F0D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混合を生み出すには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003B06-1C4D-A74C-A9BF-C6FBA31CF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kumimoji="1" lang="ja-JP" altLang="en-US" sz="4800" b="1">
                <a:latin typeface="MS PGothic" panose="020B0600070205080204" pitchFamily="34" charset="-128"/>
                <a:ea typeface="MS PGothic" panose="020B0600070205080204" pitchFamily="34" charset="-128"/>
              </a:rPr>
              <a:t>小規模</a:t>
            </a:r>
            <a:r>
              <a:rPr kumimoji="1" lang="ja-JP" altLang="en-US" sz="4000">
                <a:latin typeface="MS PGothic" panose="020B0600070205080204" pitchFamily="34" charset="-128"/>
                <a:ea typeface="MS PGothic" panose="020B0600070205080204" pitchFamily="34" charset="-128"/>
              </a:rPr>
              <a:t>なものの方が大規模よりもずっと多い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endParaRPr lang="en-US" altLang="ja-JP" sz="3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67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F1C76-9EBA-4541-A7D2-B1783F0D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混合を生み出すには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003B06-1C4D-A74C-A9BF-C6FBA31CF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kumimoji="1" lang="ja-JP" altLang="en-US" sz="4800" b="1">
                <a:latin typeface="MS PGothic" panose="020B0600070205080204" pitchFamily="34" charset="-128"/>
                <a:ea typeface="MS PGothic" panose="020B0600070205080204" pitchFamily="34" charset="-128"/>
              </a:rPr>
              <a:t>小規模</a:t>
            </a:r>
            <a:r>
              <a:rPr kumimoji="1" lang="ja-JP" altLang="en-US" sz="4000">
                <a:latin typeface="MS PGothic" panose="020B0600070205080204" pitchFamily="34" charset="-128"/>
                <a:ea typeface="MS PGothic" panose="020B0600070205080204" pitchFamily="34" charset="-128"/>
              </a:rPr>
              <a:t>なものの方が大規模よりもずっと多い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　</a:t>
            </a:r>
            <a:endParaRPr lang="en-US" altLang="ja-JP" sz="3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　例）興味・技術・考え方</a:t>
            </a:r>
            <a:endParaRPr lang="en-US" altLang="ja-JP" sz="3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　　　等の分化</a:t>
            </a:r>
            <a:endParaRPr lang="en-US" altLang="ja-JP" sz="3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4EDE4682-233A-A14E-AD35-1DAFCAF21D74}"/>
              </a:ext>
            </a:extLst>
          </p:cNvPr>
          <p:cNvSpPr/>
          <p:nvPr/>
        </p:nvSpPr>
        <p:spPr>
          <a:xfrm>
            <a:off x="6683576" y="4915561"/>
            <a:ext cx="881394" cy="88139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51944F9-5C9A-D247-86E7-6B274377735C}"/>
              </a:ext>
            </a:extLst>
          </p:cNvPr>
          <p:cNvCxnSpPr>
            <a:cxnSpLocks/>
          </p:cNvCxnSpPr>
          <p:nvPr/>
        </p:nvCxnSpPr>
        <p:spPr>
          <a:xfrm>
            <a:off x="7636934" y="5376863"/>
            <a:ext cx="1214967" cy="1504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114CF135-2509-D94D-8498-990E5B5E30CE}"/>
              </a:ext>
            </a:extLst>
          </p:cNvPr>
          <p:cNvCxnSpPr>
            <a:cxnSpLocks/>
          </p:cNvCxnSpPr>
          <p:nvPr/>
        </p:nvCxnSpPr>
        <p:spPr>
          <a:xfrm>
            <a:off x="7624232" y="5376862"/>
            <a:ext cx="1143002" cy="42783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E223567-413F-4446-9E38-FA2AE10E3726}"/>
              </a:ext>
            </a:extLst>
          </p:cNvPr>
          <p:cNvCxnSpPr>
            <a:cxnSpLocks/>
          </p:cNvCxnSpPr>
          <p:nvPr/>
        </p:nvCxnSpPr>
        <p:spPr>
          <a:xfrm flipV="1">
            <a:off x="7624232" y="4945592"/>
            <a:ext cx="1155704" cy="43127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>
            <a:extLst>
              <a:ext uri="{FF2B5EF4-FFF2-40B4-BE49-F238E27FC236}">
                <a16:creationId xmlns:a16="http://schemas.microsoft.com/office/drawing/2014/main" id="{9F17BE07-9789-8E47-9949-AE17ECDBEC57}"/>
              </a:ext>
            </a:extLst>
          </p:cNvPr>
          <p:cNvSpPr/>
          <p:nvPr/>
        </p:nvSpPr>
        <p:spPr>
          <a:xfrm>
            <a:off x="8420101" y="3950494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2FB5CF2D-C42B-5B48-87C7-224C5482350B}"/>
              </a:ext>
            </a:extLst>
          </p:cNvPr>
          <p:cNvSpPr/>
          <p:nvPr/>
        </p:nvSpPr>
        <p:spPr>
          <a:xfrm>
            <a:off x="8923865" y="4576831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E566A68A-BE7C-A34E-BB39-297D76843EA7}"/>
              </a:ext>
            </a:extLst>
          </p:cNvPr>
          <p:cNvSpPr/>
          <p:nvPr/>
        </p:nvSpPr>
        <p:spPr>
          <a:xfrm>
            <a:off x="8430681" y="6281407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D27A203-F423-5440-971C-B8249F9EA601}"/>
              </a:ext>
            </a:extLst>
          </p:cNvPr>
          <p:cNvCxnSpPr>
            <a:cxnSpLocks/>
          </p:cNvCxnSpPr>
          <p:nvPr/>
        </p:nvCxnSpPr>
        <p:spPr>
          <a:xfrm flipV="1">
            <a:off x="7636934" y="4426677"/>
            <a:ext cx="732364" cy="9288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26C8636E-DE96-4C4F-AE91-6344440F8082}"/>
              </a:ext>
            </a:extLst>
          </p:cNvPr>
          <p:cNvCxnSpPr>
            <a:cxnSpLocks/>
          </p:cNvCxnSpPr>
          <p:nvPr/>
        </p:nvCxnSpPr>
        <p:spPr>
          <a:xfrm>
            <a:off x="7624232" y="5376862"/>
            <a:ext cx="745066" cy="99113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>
            <a:extLst>
              <a:ext uri="{FF2B5EF4-FFF2-40B4-BE49-F238E27FC236}">
                <a16:creationId xmlns:a16="http://schemas.microsoft.com/office/drawing/2014/main" id="{2FCBA8CE-1DD5-1847-904B-659BADDC35A3}"/>
              </a:ext>
            </a:extLst>
          </p:cNvPr>
          <p:cNvSpPr/>
          <p:nvPr/>
        </p:nvSpPr>
        <p:spPr>
          <a:xfrm>
            <a:off x="8923865" y="5742517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D1D502A0-E0B1-D442-B167-604E24FBA24C}"/>
              </a:ext>
            </a:extLst>
          </p:cNvPr>
          <p:cNvSpPr/>
          <p:nvPr/>
        </p:nvSpPr>
        <p:spPr>
          <a:xfrm>
            <a:off x="9088964" y="5176012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27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F1C76-9EBA-4541-A7D2-B1783F0D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混合を生み出すには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003B06-1C4D-A74C-A9BF-C6FBA31CF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kumimoji="1" lang="ja-JP" altLang="en-US" sz="4800" b="1">
                <a:latin typeface="MS PGothic" panose="020B0600070205080204" pitchFamily="34" charset="-128"/>
                <a:ea typeface="MS PGothic" panose="020B0600070205080204" pitchFamily="34" charset="-128"/>
              </a:rPr>
              <a:t>小規模</a:t>
            </a:r>
            <a:r>
              <a:rPr kumimoji="1" lang="ja-JP" altLang="en-US" sz="4000">
                <a:latin typeface="MS PGothic" panose="020B0600070205080204" pitchFamily="34" charset="-128"/>
                <a:ea typeface="MS PGothic" panose="020B0600070205080204" pitchFamily="34" charset="-128"/>
              </a:rPr>
              <a:t>なものの方が大規模よりもずっと多い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　</a:t>
            </a:r>
            <a:endParaRPr lang="en-US" altLang="ja-JP" sz="3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　例）興味・技術・考え方</a:t>
            </a:r>
            <a:endParaRPr lang="en-US" altLang="ja-JP" sz="3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　　　　等の分化</a:t>
            </a:r>
            <a:endParaRPr lang="en-US" altLang="ja-JP" sz="3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4EDE4682-233A-A14E-AD35-1DAFCAF21D74}"/>
              </a:ext>
            </a:extLst>
          </p:cNvPr>
          <p:cNvSpPr/>
          <p:nvPr/>
        </p:nvSpPr>
        <p:spPr>
          <a:xfrm>
            <a:off x="6683576" y="4915561"/>
            <a:ext cx="881394" cy="88139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51944F9-5C9A-D247-86E7-6B274377735C}"/>
              </a:ext>
            </a:extLst>
          </p:cNvPr>
          <p:cNvCxnSpPr>
            <a:cxnSpLocks/>
          </p:cNvCxnSpPr>
          <p:nvPr/>
        </p:nvCxnSpPr>
        <p:spPr>
          <a:xfrm>
            <a:off x="7636934" y="5376863"/>
            <a:ext cx="1214967" cy="1504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114CF135-2509-D94D-8498-990E5B5E30CE}"/>
              </a:ext>
            </a:extLst>
          </p:cNvPr>
          <p:cNvCxnSpPr>
            <a:cxnSpLocks/>
          </p:cNvCxnSpPr>
          <p:nvPr/>
        </p:nvCxnSpPr>
        <p:spPr>
          <a:xfrm>
            <a:off x="7624232" y="5376862"/>
            <a:ext cx="1143002" cy="42783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E223567-413F-4446-9E38-FA2AE10E3726}"/>
              </a:ext>
            </a:extLst>
          </p:cNvPr>
          <p:cNvCxnSpPr>
            <a:cxnSpLocks/>
          </p:cNvCxnSpPr>
          <p:nvPr/>
        </p:nvCxnSpPr>
        <p:spPr>
          <a:xfrm flipV="1">
            <a:off x="7624232" y="4945592"/>
            <a:ext cx="1155704" cy="43127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>
            <a:extLst>
              <a:ext uri="{FF2B5EF4-FFF2-40B4-BE49-F238E27FC236}">
                <a16:creationId xmlns:a16="http://schemas.microsoft.com/office/drawing/2014/main" id="{9F17BE07-9789-8E47-9949-AE17ECDBEC57}"/>
              </a:ext>
            </a:extLst>
          </p:cNvPr>
          <p:cNvSpPr/>
          <p:nvPr/>
        </p:nvSpPr>
        <p:spPr>
          <a:xfrm>
            <a:off x="8420101" y="3950494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2FB5CF2D-C42B-5B48-87C7-224C5482350B}"/>
              </a:ext>
            </a:extLst>
          </p:cNvPr>
          <p:cNvSpPr/>
          <p:nvPr/>
        </p:nvSpPr>
        <p:spPr>
          <a:xfrm>
            <a:off x="8923865" y="4576831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E566A68A-BE7C-A34E-BB39-297D76843EA7}"/>
              </a:ext>
            </a:extLst>
          </p:cNvPr>
          <p:cNvSpPr/>
          <p:nvPr/>
        </p:nvSpPr>
        <p:spPr>
          <a:xfrm>
            <a:off x="8430681" y="6281407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D27A203-F423-5440-971C-B8249F9EA601}"/>
              </a:ext>
            </a:extLst>
          </p:cNvPr>
          <p:cNvCxnSpPr>
            <a:cxnSpLocks/>
          </p:cNvCxnSpPr>
          <p:nvPr/>
        </p:nvCxnSpPr>
        <p:spPr>
          <a:xfrm flipV="1">
            <a:off x="7636934" y="4426677"/>
            <a:ext cx="732364" cy="9288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26C8636E-DE96-4C4F-AE91-6344440F8082}"/>
              </a:ext>
            </a:extLst>
          </p:cNvPr>
          <p:cNvCxnSpPr>
            <a:cxnSpLocks/>
          </p:cNvCxnSpPr>
          <p:nvPr/>
        </p:nvCxnSpPr>
        <p:spPr>
          <a:xfrm>
            <a:off x="7624232" y="5376862"/>
            <a:ext cx="745066" cy="99113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>
            <a:extLst>
              <a:ext uri="{FF2B5EF4-FFF2-40B4-BE49-F238E27FC236}">
                <a16:creationId xmlns:a16="http://schemas.microsoft.com/office/drawing/2014/main" id="{2FCBA8CE-1DD5-1847-904B-659BADDC35A3}"/>
              </a:ext>
            </a:extLst>
          </p:cNvPr>
          <p:cNvSpPr/>
          <p:nvPr/>
        </p:nvSpPr>
        <p:spPr>
          <a:xfrm>
            <a:off x="8923865" y="5742517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D1D502A0-E0B1-D442-B167-604E24FBA24C}"/>
              </a:ext>
            </a:extLst>
          </p:cNvPr>
          <p:cNvSpPr/>
          <p:nvPr/>
        </p:nvSpPr>
        <p:spPr>
          <a:xfrm>
            <a:off x="9088964" y="5176012"/>
            <a:ext cx="431800" cy="431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AAA598-7A63-B041-875B-2658F2B7668A}"/>
              </a:ext>
            </a:extLst>
          </p:cNvPr>
          <p:cNvSpPr txBox="1"/>
          <p:nvPr/>
        </p:nvSpPr>
        <p:spPr>
          <a:xfrm>
            <a:off x="9698560" y="5084474"/>
            <a:ext cx="1155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>
                <a:latin typeface="MS PGothic" panose="020B0600070205080204" pitchFamily="34" charset="-128"/>
                <a:ea typeface="MS PGothic" panose="020B0600070205080204" pitchFamily="34" charset="-128"/>
              </a:rPr>
              <a:t>混合</a:t>
            </a:r>
            <a:endParaRPr kumimoji="1" lang="ja-JP" altLang="en-US" sz="28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86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F1C76-9EBA-4541-A7D2-B1783F0D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MS PGothic" panose="020B0600070205080204" pitchFamily="34" charset="-128"/>
                <a:ea typeface="MS PGothic" panose="020B0600070205080204" pitchFamily="34" charset="-128"/>
              </a:rPr>
              <a:t>混合を生み出すには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003B06-1C4D-A74C-A9BF-C6FBA31CF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kumimoji="1" lang="ja-JP" altLang="en-US" sz="6000" b="1">
                <a:latin typeface="MS PGothic" panose="020B0600070205080204" pitchFamily="34" charset="-128"/>
                <a:ea typeface="MS PGothic" panose="020B0600070205080204" pitchFamily="34" charset="-128"/>
              </a:rPr>
              <a:t>小規模</a:t>
            </a:r>
            <a:r>
              <a:rPr kumimoji="1" lang="ja-JP" altLang="en-US" sz="4800">
                <a:latin typeface="MS PGothic" panose="020B0600070205080204" pitchFamily="34" charset="-128"/>
                <a:ea typeface="MS PGothic" panose="020B0600070205080204" pitchFamily="34" charset="-128"/>
              </a:rPr>
              <a:t>な要素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kumimoji="1" lang="ja-JP" altLang="en-US" sz="4800">
                <a:latin typeface="MS PGothic" panose="020B0600070205080204" pitchFamily="34" charset="-128"/>
                <a:ea typeface="MS PGothic" panose="020B0600070205080204" pitchFamily="34" charset="-128"/>
              </a:rPr>
              <a:t>優れた</a:t>
            </a:r>
            <a:r>
              <a:rPr kumimoji="1" lang="ja-JP" altLang="en-US" sz="6000" b="1">
                <a:latin typeface="MS PGothic" panose="020B0600070205080204" pitchFamily="34" charset="-128"/>
                <a:ea typeface="MS PGothic" panose="020B0600070205080204" pitchFamily="34" charset="-128"/>
              </a:rPr>
              <a:t>多様性</a:t>
            </a:r>
            <a:r>
              <a:rPr kumimoji="1"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kumimoji="1" lang="en-US" altLang="ja-JP" sz="44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endParaRPr lang="en-US" altLang="ja-JP" sz="44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endParaRPr kumimoji="1" lang="ja-JP" altLang="en-US" sz="4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BF3C9462-6712-E545-8FBC-0129A4141E29}"/>
              </a:ext>
            </a:extLst>
          </p:cNvPr>
          <p:cNvCxnSpPr>
            <a:cxnSpLocks/>
          </p:cNvCxnSpPr>
          <p:nvPr/>
        </p:nvCxnSpPr>
        <p:spPr>
          <a:xfrm>
            <a:off x="6146798" y="3429000"/>
            <a:ext cx="0" cy="838202"/>
          </a:xfrm>
          <a:prstGeom prst="straightConnector1">
            <a:avLst/>
          </a:prstGeom>
          <a:ln w="889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23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F1C76-9EBA-4541-A7D2-B1783F0D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>
                <a:latin typeface="MS PGothic" panose="020B0600070205080204" pitchFamily="34" charset="-128"/>
                <a:ea typeface="MS PGothic" panose="020B0600070205080204" pitchFamily="34" charset="-128"/>
              </a:rPr>
              <a:t>多様性を生じさせる条件（一番重要な問題）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003B06-1C4D-A74C-A9BF-C6FBA31CF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4267"/>
            <a:ext cx="10515600" cy="42126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1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kumimoji="1"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混用した地域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2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小規模ブロック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3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kumimoji="1"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古い建物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4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集中・密集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kumimoji="1" lang="ja-JP" altLang="en-US" sz="4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130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F1C76-9EBA-4541-A7D2-B1783F0D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>
                <a:latin typeface="MS PGothic" panose="020B0600070205080204" pitchFamily="34" charset="-128"/>
                <a:ea typeface="MS PGothic" panose="020B0600070205080204" pitchFamily="34" charset="-128"/>
              </a:rPr>
              <a:t>多様性を生じさせる条件（一番重要な問題）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003B06-1C4D-A74C-A9BF-C6FBA31CF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4267"/>
            <a:ext cx="10515600" cy="42126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1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kumimoji="1"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混用した地域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2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小規模ブロック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3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kumimoji="1"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古い建物</a:t>
            </a:r>
            <a:r>
              <a:rPr kumimoji="1"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kumimoji="1" lang="en-US" altLang="ja-JP" sz="4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MS PGothic" panose="020B0600070205080204" pitchFamily="34" charset="-128"/>
                <a:ea typeface="MS PGothic" panose="020B0600070205080204" pitchFamily="34" charset="-128"/>
              </a:rPr>
              <a:t> 4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　　</a:t>
            </a:r>
            <a:r>
              <a:rPr lang="ja-JP" altLang="en-US" sz="4400" b="1">
                <a:latin typeface="MS PGothic" panose="020B0600070205080204" pitchFamily="34" charset="-128"/>
                <a:ea typeface="MS PGothic" panose="020B0600070205080204" pitchFamily="34" charset="-128"/>
              </a:rPr>
              <a:t>集中・密集</a:t>
            </a:r>
            <a:r>
              <a:rPr lang="ja-JP" altLang="en-US" sz="4400">
                <a:latin typeface="MS PGothic" panose="020B0600070205080204" pitchFamily="34" charset="-128"/>
                <a:ea typeface="MS PGothic" panose="020B0600070205080204" pitchFamily="34" charset="-128"/>
              </a:rPr>
              <a:t>の必要性</a:t>
            </a:r>
            <a:endParaRPr kumimoji="1" lang="ja-JP" altLang="en-US" sz="4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下矢印 9">
            <a:extLst>
              <a:ext uri="{FF2B5EF4-FFF2-40B4-BE49-F238E27FC236}">
                <a16:creationId xmlns:a16="http://schemas.microsoft.com/office/drawing/2014/main" id="{F197626F-9E90-A14B-ABB2-33BC31A4C309}"/>
              </a:ext>
            </a:extLst>
          </p:cNvPr>
          <p:cNvSpPr/>
          <p:nvPr/>
        </p:nvSpPr>
        <p:spPr>
          <a:xfrm rot="16200000">
            <a:off x="7856385" y="3666840"/>
            <a:ext cx="904081" cy="8075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82592DD-0DD1-7745-BD14-8EA4BEF5B02F}"/>
              </a:ext>
            </a:extLst>
          </p:cNvPr>
          <p:cNvSpPr txBox="1"/>
          <p:nvPr/>
        </p:nvSpPr>
        <p:spPr>
          <a:xfrm>
            <a:off x="8957734" y="3048721"/>
            <a:ext cx="27770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４つ全てが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 b="1">
                <a:latin typeface="MS PGothic" panose="020B0600070205080204" pitchFamily="34" charset="-128"/>
                <a:ea typeface="MS PGothic" panose="020B0600070205080204" pitchFamily="34" charset="-128"/>
              </a:rPr>
              <a:t>協調</a:t>
            </a:r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し合い</a:t>
            </a:r>
            <a:endParaRPr lang="en-US" altLang="ja-JP" sz="3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都市の</a:t>
            </a:r>
            <a:r>
              <a:rPr lang="ja-JP" altLang="en-US" sz="3200" b="1">
                <a:latin typeface="MS PGothic" panose="020B0600070205080204" pitchFamily="34" charset="-128"/>
                <a:ea typeface="MS PGothic" panose="020B0600070205080204" pitchFamily="34" charset="-128"/>
              </a:rPr>
              <a:t>多様性</a:t>
            </a:r>
            <a:r>
              <a:rPr lang="ja-JP" altLang="en-US" sz="3200">
                <a:latin typeface="MS PGothic" panose="020B0600070205080204" pitchFamily="34" charset="-128"/>
                <a:ea typeface="MS PGothic" panose="020B0600070205080204" pitchFamily="34" charset="-128"/>
              </a:rPr>
              <a:t>を生み出す</a:t>
            </a:r>
            <a:endParaRPr kumimoji="1" lang="ja-JP" altLang="en-US" sz="32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3355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3770</TotalTime>
  <Words>233</Words>
  <Application>Microsoft Macintosh PowerPoint</Application>
  <PresentationFormat>ワイド画面</PresentationFormat>
  <Paragraphs>57</Paragraphs>
  <Slides>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MS PGothic</vt:lpstr>
      <vt:lpstr>MS Gothic</vt:lpstr>
      <vt:lpstr>游ゴシック</vt:lpstr>
      <vt:lpstr>游ゴシック Light</vt:lpstr>
      <vt:lpstr>Arial</vt:lpstr>
      <vt:lpstr>Office テーマ</vt:lpstr>
      <vt:lpstr>第2部「都市の多様性への条件」</vt:lpstr>
      <vt:lpstr>最初の問題(重要な問題)</vt:lpstr>
      <vt:lpstr>混合を生み出すには</vt:lpstr>
      <vt:lpstr>混合を生み出すには</vt:lpstr>
      <vt:lpstr>混合を生み出すには</vt:lpstr>
      <vt:lpstr>混合を生み出すには</vt:lpstr>
      <vt:lpstr>多様性を生じさせる条件（一番重要な問題）</vt:lpstr>
      <vt:lpstr>多様性を生じさせる条件（一番重要な問題）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第2部「都市の多様性への条件」</dc:title>
  <dc:creator>Koki Yoshida</dc:creator>
  <cp:lastModifiedBy>Koki Yoshida</cp:lastModifiedBy>
  <cp:revision>33</cp:revision>
  <dcterms:created xsi:type="dcterms:W3CDTF">2020-11-05T16:46:47Z</dcterms:created>
  <dcterms:modified xsi:type="dcterms:W3CDTF">2020-11-08T07:37:01Z</dcterms:modified>
</cp:coreProperties>
</file>